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4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5143500" type="screen16x9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7" d="100"/>
          <a:sy n="87" d="100"/>
        </p:scale>
        <p:origin x="-96" y="-40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55103110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5" name="Shape 10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4" name="Shape 4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1" name="Shape 6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4" name="Shape 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8" name="Shape 9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 txBox="1">
            <a:spLocks noGrp="1"/>
          </p:cNvSpPr>
          <p:nvPr>
            <p:ph type="subTitle" idx="1"/>
          </p:nvPr>
        </p:nvSpPr>
        <p:spPr>
          <a:xfrm>
            <a:off x="685800" y="2840053"/>
            <a:ext cx="7772400" cy="7847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algn="ctr">
              <a:spcBef>
                <a:spcPts val="0"/>
              </a:spcBef>
              <a:buClr>
                <a:schemeClr val="dk2"/>
              </a:buClr>
              <a:buNone/>
              <a:defRPr>
                <a:solidFill>
                  <a:schemeClr val="dk2"/>
                </a:solidFill>
              </a:defRPr>
            </a:lvl1pPr>
            <a:lvl2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2pPr>
            <a:lvl3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3pPr>
            <a:lvl4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4pPr>
            <a:lvl5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5pPr>
            <a:lvl6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6pPr>
            <a:lvl7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7pPr>
            <a:lvl8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8pPr>
            <a:lvl9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685800" y="1583342"/>
            <a:ext cx="7772400" cy="11597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algn="ctr">
              <a:spcBef>
                <a:spcPts val="0"/>
              </a:spcBef>
              <a:buSzPct val="100000"/>
              <a:defRPr sz="4800"/>
            </a:lvl1pPr>
            <a:lvl2pPr algn="ctr">
              <a:spcBef>
                <a:spcPts val="0"/>
              </a:spcBef>
              <a:buSzPct val="100000"/>
              <a:defRPr sz="4800"/>
            </a:lvl2pPr>
            <a:lvl3pPr algn="ctr">
              <a:spcBef>
                <a:spcPts val="0"/>
              </a:spcBef>
              <a:buSzPct val="100000"/>
              <a:defRPr sz="4800"/>
            </a:lvl3pPr>
            <a:lvl4pPr algn="ctr">
              <a:spcBef>
                <a:spcPts val="0"/>
              </a:spcBef>
              <a:buSzPct val="100000"/>
              <a:defRPr sz="4800"/>
            </a:lvl4pPr>
            <a:lvl5pPr algn="ctr">
              <a:spcBef>
                <a:spcPts val="0"/>
              </a:spcBef>
              <a:buSzPct val="100000"/>
              <a:defRPr sz="4800"/>
            </a:lvl5pPr>
            <a:lvl6pPr algn="ctr">
              <a:spcBef>
                <a:spcPts val="0"/>
              </a:spcBef>
              <a:buSzPct val="100000"/>
              <a:defRPr sz="4800"/>
            </a:lvl6pPr>
            <a:lvl7pPr algn="ctr">
              <a:spcBef>
                <a:spcPts val="0"/>
              </a:spcBef>
              <a:buSzPct val="100000"/>
              <a:defRPr sz="4800"/>
            </a:lvl7pPr>
            <a:lvl8pPr algn="ctr">
              <a:spcBef>
                <a:spcPts val="0"/>
              </a:spcBef>
              <a:buSzPct val="100000"/>
              <a:defRPr sz="4800"/>
            </a:lvl8pPr>
            <a:lvl9pPr algn="ctr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3994500" cy="3725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body" idx="2"/>
          </p:nvPr>
        </p:nvSpPr>
        <p:spPr>
          <a:xfrm>
            <a:off x="4692273" y="1200150"/>
            <a:ext cx="3994500" cy="3725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body" idx="1"/>
          </p:nvPr>
        </p:nvSpPr>
        <p:spPr>
          <a:xfrm>
            <a:off x="457200" y="4406309"/>
            <a:ext cx="8229600" cy="5195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algn="ctr">
              <a:spcBef>
                <a:spcPts val="0"/>
              </a:spcBef>
              <a:buClr>
                <a:schemeClr val="dk1"/>
              </a:buClr>
              <a:buSzPct val="100000"/>
              <a:buNone/>
              <a:defRPr sz="1800">
                <a:solidFill>
                  <a:schemeClr val="dk1"/>
                </a:solidFill>
              </a:defRPr>
            </a:lvl1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1"/>
            </a:gs>
            <a:gs pos="30000">
              <a:schemeClr val="lt1"/>
            </a:gs>
            <a:gs pos="100000">
              <a:schemeClr val="lt2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1pPr>
            <a:lvl2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2pPr>
            <a:lvl3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3pPr>
            <a:lvl4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4pPr>
            <a:lvl5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5pPr>
            <a:lvl6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6pPr>
            <a:lvl7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7pPr>
            <a:lvl8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8pPr>
            <a:lvl9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600"/>
              </a:spcBef>
              <a:buSzPct val="100000"/>
              <a:defRPr sz="3000"/>
            </a:lvl1pPr>
            <a:lvl2pPr>
              <a:spcBef>
                <a:spcPts val="480"/>
              </a:spcBef>
              <a:buSzPct val="100000"/>
              <a:defRPr sz="2400"/>
            </a:lvl2pPr>
            <a:lvl3pPr>
              <a:spcBef>
                <a:spcPts val="480"/>
              </a:spcBef>
              <a:buSzPct val="100000"/>
              <a:defRPr sz="2400"/>
            </a:lvl3pPr>
            <a:lvl4pPr>
              <a:spcBef>
                <a:spcPts val="360"/>
              </a:spcBef>
              <a:buSzPct val="100000"/>
              <a:defRPr sz="1800"/>
            </a:lvl4pPr>
            <a:lvl5pPr>
              <a:spcBef>
                <a:spcPts val="360"/>
              </a:spcBef>
              <a:buSzPct val="100000"/>
              <a:defRPr sz="1800"/>
            </a:lvl5pPr>
            <a:lvl6pPr>
              <a:spcBef>
                <a:spcPts val="360"/>
              </a:spcBef>
              <a:buSzPct val="100000"/>
              <a:defRPr sz="1800"/>
            </a:lvl6pPr>
            <a:lvl7pPr>
              <a:spcBef>
                <a:spcPts val="360"/>
              </a:spcBef>
              <a:buSzPct val="100000"/>
              <a:defRPr sz="1800"/>
            </a:lvl7pPr>
            <a:lvl8pPr>
              <a:spcBef>
                <a:spcPts val="360"/>
              </a:spcBef>
              <a:buSzPct val="100000"/>
              <a:defRPr sz="1800"/>
            </a:lvl8pPr>
            <a:lvl9pPr>
              <a:spcBef>
                <a:spcPts val="360"/>
              </a:spcBef>
              <a:buSzPct val="100000"/>
              <a:defRPr sz="1800"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>
            <a:lvl1pPr algn="r">
              <a:spcBef>
                <a:spcPts val="0"/>
              </a:spcBef>
              <a:buNone/>
              <a:defRPr sz="1300">
                <a:solidFill>
                  <a:schemeClr val="dk1"/>
                </a:solidFill>
              </a:defRPr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my.robogals.org/join/Georgia/" TargetMode="External"/><Relationship Id="rId4" Type="http://schemas.openxmlformats.org/officeDocument/2006/relationships/hyperlink" Target="http://www.facebook.com/l.php?u=http://goo.gl/forms/FxJfTa1gHN&amp;h=rAQH8oW-y" TargetMode="External"/><Relationship Id="rId5" Type="http://schemas.openxmlformats.org/officeDocument/2006/relationships/hyperlink" Target="https://www.facebook.com/gtrobogals?ref=br_tf" TargetMode="External"/><Relationship Id="rId6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>
            <a:spLocks noGrp="1"/>
          </p:cNvSpPr>
          <p:nvPr>
            <p:ph type="ctrTitle"/>
          </p:nvPr>
        </p:nvSpPr>
        <p:spPr>
          <a:xfrm>
            <a:off x="685800" y="3107342"/>
            <a:ext cx="7772400" cy="11597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Robogals Info Session</a:t>
            </a:r>
          </a:p>
        </p:txBody>
      </p:sp>
      <p:sp>
        <p:nvSpPr>
          <p:cNvPr id="31" name="Shape 31"/>
          <p:cNvSpPr txBox="1">
            <a:spLocks noGrp="1"/>
          </p:cNvSpPr>
          <p:nvPr>
            <p:ph type="subTitle" idx="1"/>
          </p:nvPr>
        </p:nvSpPr>
        <p:spPr>
          <a:xfrm>
            <a:off x="685800" y="4364053"/>
            <a:ext cx="7772400" cy="7847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March 10th, 6:30-7pm</a:t>
            </a:r>
          </a:p>
        </p:txBody>
      </p:sp>
      <p:pic>
        <p:nvPicPr>
          <p:cNvPr id="32" name="Shape 3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81775" y="259175"/>
            <a:ext cx="7180456" cy="2954950"/>
          </a:xfrm>
          <a:prstGeom prst="rect">
            <a:avLst/>
          </a:prstGeom>
          <a:noFill/>
          <a:ln w="9525" cap="flat">
            <a:solidFill>
              <a:srgbClr val="000000"/>
            </a:solidFill>
            <a:prstDash val="dashDot"/>
            <a:round/>
            <a:headEnd type="none" w="med" len="med"/>
            <a:tailEnd type="none" w="med" len="med"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HOW TO JOIN</a:t>
            </a:r>
          </a:p>
        </p:txBody>
      </p:sp>
      <p:sp>
        <p:nvSpPr>
          <p:cNvPr id="101" name="Shape 101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 sz="2000"/>
              <a:t>[Go to </a:t>
            </a:r>
            <a:r>
              <a:rPr lang="en" sz="2000" u="sng">
                <a:solidFill>
                  <a:schemeClr val="hlink"/>
                </a:solidFill>
                <a:hlinkClick r:id="rId3"/>
              </a:rPr>
              <a:t>my.robogals.org/join/Georgia</a:t>
            </a:r>
            <a:r>
              <a:rPr lang="en" sz="2000"/>
              <a:t>]*</a:t>
            </a:r>
          </a:p>
          <a:p>
            <a:pPr rtl="0">
              <a:spcBef>
                <a:spcPts val="0"/>
              </a:spcBef>
              <a:buNone/>
            </a:pPr>
            <a:r>
              <a:rPr lang="en" sz="2000"/>
              <a:t>*currently down</a:t>
            </a:r>
          </a:p>
          <a:p>
            <a:pPr rtl="0">
              <a:spcBef>
                <a:spcPts val="0"/>
              </a:spcBef>
              <a:buNone/>
            </a:pPr>
            <a:endParaRPr sz="2000"/>
          </a:p>
          <a:p>
            <a:pPr rtl="0">
              <a:spcBef>
                <a:spcPts val="0"/>
              </a:spcBef>
              <a:buNone/>
            </a:pPr>
            <a:r>
              <a:rPr lang="en" sz="2000"/>
              <a:t>Sign up on our forum: </a:t>
            </a:r>
            <a:r>
              <a:rPr lang="en" sz="2000" u="sng">
                <a:solidFill>
                  <a:srgbClr val="3B5998"/>
                </a:solidFill>
                <a:hlinkClick r:id="rId4"/>
              </a:rPr>
              <a:t>http://goo.gl/forms/FxJfTa1gHN</a:t>
            </a:r>
          </a:p>
          <a:p>
            <a:pPr rtl="0">
              <a:spcBef>
                <a:spcPts val="0"/>
              </a:spcBef>
              <a:buNone/>
            </a:pPr>
            <a:r>
              <a:rPr lang="en" sz="2000"/>
              <a:t>Like us on Facebook: </a:t>
            </a:r>
            <a:r>
              <a:rPr lang="en" sz="2000" u="sng">
                <a:solidFill>
                  <a:schemeClr val="hlink"/>
                </a:solidFill>
                <a:hlinkClick r:id="rId5"/>
              </a:rPr>
              <a:t>Robogals Georgia Tech</a:t>
            </a:r>
          </a:p>
          <a:p>
            <a:pPr rtl="0">
              <a:spcBef>
                <a:spcPts val="0"/>
              </a:spcBef>
              <a:buNone/>
            </a:pPr>
            <a:r>
              <a:rPr lang="en" sz="2000"/>
              <a:t>Look out for FB updates and emails regarding training sessions and workshops!</a:t>
            </a:r>
          </a:p>
          <a:p>
            <a:pPr rtl="0">
              <a:spcBef>
                <a:spcPts val="0"/>
              </a:spcBef>
              <a:buNone/>
            </a:pPr>
            <a:endParaRPr sz="2000"/>
          </a:p>
          <a:p>
            <a:pPr lvl="0" rtl="0">
              <a:spcBef>
                <a:spcPts val="0"/>
              </a:spcBef>
              <a:buNone/>
            </a:pPr>
            <a:r>
              <a:rPr lang="en" sz="2000"/>
              <a:t>Remind your friends to join!</a:t>
            </a:r>
          </a:p>
        </p:txBody>
      </p:sp>
      <p:pic>
        <p:nvPicPr>
          <p:cNvPr id="102" name="Shape 102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734660" y="271975"/>
            <a:ext cx="1923088" cy="791400"/>
          </a:xfrm>
          <a:prstGeom prst="rect">
            <a:avLst/>
          </a:prstGeom>
          <a:noFill/>
          <a:ln w="9525" cap="flat">
            <a:solidFill>
              <a:srgbClr val="000000"/>
            </a:solidFill>
            <a:prstDash val="dashDot"/>
            <a:round/>
            <a:headEnd type="none" w="med" len="med"/>
            <a:tailEnd type="none" w="med" len="med"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dirty="0"/>
              <a:t>WHO WE ARE</a:t>
            </a:r>
          </a:p>
        </p:txBody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1331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 sz="2400"/>
              <a:t>A non-profit, international, student-run organization that engages girls in science and technology via robotics workshops</a:t>
            </a:r>
          </a:p>
          <a:p>
            <a:pPr rtl="0">
              <a:spcBef>
                <a:spcPts val="0"/>
              </a:spcBef>
              <a:buNone/>
            </a:pPr>
            <a:endParaRPr sz="2400"/>
          </a:p>
          <a:p>
            <a:pPr>
              <a:spcBef>
                <a:spcPts val="0"/>
              </a:spcBef>
              <a:buNone/>
            </a:pPr>
            <a:endParaRPr sz="2400"/>
          </a:p>
        </p:txBody>
      </p:sp>
      <p:pic>
        <p:nvPicPr>
          <p:cNvPr id="39" name="Shape 3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734660" y="271975"/>
            <a:ext cx="1923088" cy="791400"/>
          </a:xfrm>
          <a:prstGeom prst="rect">
            <a:avLst/>
          </a:prstGeom>
          <a:noFill/>
          <a:ln w="9525" cap="flat">
            <a:solidFill>
              <a:srgbClr val="000000"/>
            </a:solidFill>
            <a:prstDash val="dashDot"/>
            <a:round/>
            <a:headEnd type="none" w="med" len="med"/>
            <a:tailEnd type="none" w="med" len="med"/>
          </a:ln>
        </p:spPr>
      </p:pic>
      <p:sp>
        <p:nvSpPr>
          <p:cNvPr id="40" name="Shape 40"/>
          <p:cNvSpPr txBox="1">
            <a:spLocks noGrp="1"/>
          </p:cNvSpPr>
          <p:nvPr>
            <p:ph type="body" idx="2"/>
          </p:nvPr>
        </p:nvSpPr>
        <p:spPr>
          <a:xfrm>
            <a:off x="457200" y="3435675"/>
            <a:ext cx="8229600" cy="1331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400" dirty="0"/>
              <a:t>To increase the number of young women pursuing engineering in higher education and future careers.</a:t>
            </a:r>
          </a:p>
          <a:p>
            <a:pPr lvl="0" rtl="0">
              <a:spcBef>
                <a:spcPts val="0"/>
              </a:spcBef>
              <a:buNone/>
            </a:pPr>
            <a:endParaRPr sz="2400" dirty="0"/>
          </a:p>
          <a:p>
            <a:pPr lvl="0" rtl="0">
              <a:spcBef>
                <a:spcPts val="0"/>
              </a:spcBef>
              <a:buNone/>
            </a:pPr>
            <a:endParaRPr sz="2400" dirty="0"/>
          </a:p>
        </p:txBody>
      </p:sp>
      <p:sp>
        <p:nvSpPr>
          <p:cNvPr id="41" name="Shape 41"/>
          <p:cNvSpPr txBox="1">
            <a:spLocks noGrp="1"/>
          </p:cNvSpPr>
          <p:nvPr>
            <p:ph type="title" idx="3"/>
          </p:nvPr>
        </p:nvSpPr>
        <p:spPr>
          <a:xfrm>
            <a:off x="457200" y="25681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3600" b="1" dirty="0"/>
              <a:t>OUR PURPOSE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ABOUT</a:t>
            </a:r>
          </a:p>
        </p:txBody>
      </p:sp>
      <p:sp>
        <p:nvSpPr>
          <p:cNvPr id="47" name="Shape 47"/>
          <p:cNvSpPr txBox="1">
            <a:spLocks noGrp="1"/>
          </p:cNvSpPr>
          <p:nvPr>
            <p:ph type="body" idx="1"/>
          </p:nvPr>
        </p:nvSpPr>
        <p:spPr>
          <a:xfrm>
            <a:off x="130775" y="1130375"/>
            <a:ext cx="8200500" cy="14513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800" i="1"/>
              <a:t>July 2008</a:t>
            </a:r>
            <a:r>
              <a:rPr lang="en" sz="1800"/>
              <a:t> - Founded at the University of Melbourne by Marita Cheng</a:t>
            </a:r>
          </a:p>
          <a:p>
            <a:pPr lvl="0" rtl="0">
              <a:spcBef>
                <a:spcPts val="0"/>
              </a:spcBef>
              <a:buNone/>
            </a:pPr>
            <a:endParaRPr sz="2400"/>
          </a:p>
          <a:p>
            <a:pPr lvl="0" rtl="0">
              <a:spcBef>
                <a:spcPts val="0"/>
              </a:spcBef>
              <a:buNone/>
            </a:pPr>
            <a:endParaRPr sz="2400"/>
          </a:p>
        </p:txBody>
      </p:sp>
      <p:pic>
        <p:nvPicPr>
          <p:cNvPr id="48" name="Shape 4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734660" y="271975"/>
            <a:ext cx="1923088" cy="791400"/>
          </a:xfrm>
          <a:prstGeom prst="rect">
            <a:avLst/>
          </a:prstGeom>
          <a:noFill/>
          <a:ln w="9525" cap="flat">
            <a:solidFill>
              <a:srgbClr val="000000"/>
            </a:solidFill>
            <a:prstDash val="dashDot"/>
            <a:round/>
            <a:headEnd type="none" w="med" len="med"/>
            <a:tailEnd type="none" w="med" len="med"/>
          </a:ln>
        </p:spPr>
      </p:pic>
      <p:pic>
        <p:nvPicPr>
          <p:cNvPr id="49" name="Shape 49"/>
          <p:cNvPicPr preferRelativeResize="0"/>
          <p:nvPr/>
        </p:nvPicPr>
        <p:blipFill rotWithShape="1">
          <a:blip r:embed="rId4">
            <a:alphaModFix/>
          </a:blip>
          <a:srcRect l="1989" t="13562"/>
          <a:stretch/>
        </p:blipFill>
        <p:spPr>
          <a:xfrm>
            <a:off x="130775" y="1852525"/>
            <a:ext cx="6428024" cy="2985850"/>
          </a:xfrm>
          <a:prstGeom prst="rect">
            <a:avLst/>
          </a:prstGeom>
          <a:noFill/>
          <a:ln>
            <a:noFill/>
          </a:ln>
        </p:spPr>
      </p:pic>
      <p:sp>
        <p:nvSpPr>
          <p:cNvPr id="50" name="Shape 50"/>
          <p:cNvSpPr txBox="1"/>
          <p:nvPr/>
        </p:nvSpPr>
        <p:spPr>
          <a:xfrm>
            <a:off x="6601200" y="1852525"/>
            <a:ext cx="2542799" cy="2373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rtl="0">
              <a:spcBef>
                <a:spcPts val="600"/>
              </a:spcBef>
              <a:buNone/>
            </a:pPr>
            <a:r>
              <a:rPr lang="en" sz="1800" i="1">
                <a:solidFill>
                  <a:schemeClr val="dk1"/>
                </a:solidFill>
              </a:rPr>
              <a:t>Today - </a:t>
            </a:r>
          </a:p>
          <a:p>
            <a:pPr rtl="0">
              <a:spcBef>
                <a:spcPts val="600"/>
              </a:spcBef>
              <a:buNone/>
            </a:pPr>
            <a:r>
              <a:rPr lang="en" sz="1800">
                <a:solidFill>
                  <a:schemeClr val="dk1"/>
                </a:solidFill>
              </a:rPr>
              <a:t>21 chapters around the world</a:t>
            </a:r>
          </a:p>
          <a:p>
            <a:pPr lvl="0" rtl="0">
              <a:spcBef>
                <a:spcPts val="600"/>
              </a:spcBef>
              <a:buNone/>
            </a:pPr>
            <a:r>
              <a:rPr lang="en" sz="1800">
                <a:solidFill>
                  <a:schemeClr val="dk1"/>
                </a:solidFill>
              </a:rPr>
              <a:t>6 chapters in North America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WHY?</a:t>
            </a:r>
          </a:p>
        </p:txBody>
      </p:sp>
      <p:sp>
        <p:nvSpPr>
          <p:cNvPr id="56" name="Shape 56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 sz="1800"/>
              <a:t>Overall, women have higher college graduation rates compared to men. </a:t>
            </a:r>
          </a:p>
          <a:p>
            <a:pPr rtl="0">
              <a:spcBef>
                <a:spcPts val="0"/>
              </a:spcBef>
              <a:buNone/>
            </a:pPr>
            <a:r>
              <a:rPr lang="en" sz="1800"/>
              <a:t>However, </a:t>
            </a:r>
            <a:r>
              <a:rPr lang="en" sz="1800" u="sng"/>
              <a:t>men disproportionately outnumber women</a:t>
            </a:r>
            <a:r>
              <a:rPr lang="en" sz="1800"/>
              <a:t> in the number of STEM degrees received.</a:t>
            </a:r>
          </a:p>
          <a:p>
            <a:pPr rtl="0">
              <a:spcBef>
                <a:spcPts val="0"/>
              </a:spcBef>
              <a:buNone/>
            </a:pPr>
            <a:r>
              <a:rPr lang="en" sz="1800"/>
              <a:t>In 2004, there were approximately 192,900 female engineers in the US compared with over 1,515,000 men. This means that </a:t>
            </a:r>
            <a:r>
              <a:rPr lang="en" sz="1800" u="sng"/>
              <a:t>only 11% of the engineering workforce were women</a:t>
            </a:r>
            <a:r>
              <a:rPr lang="en" sz="1800"/>
              <a:t>.</a:t>
            </a:r>
          </a:p>
          <a:p>
            <a:pPr rtl="0">
              <a:spcBef>
                <a:spcPts val="0"/>
              </a:spcBef>
              <a:buNone/>
            </a:pPr>
            <a:r>
              <a:rPr lang="en" sz="1800"/>
              <a:t>In 2011, the percentage of </a:t>
            </a:r>
            <a:r>
              <a:rPr lang="en" sz="1800" u="sng"/>
              <a:t>women receiving their Bachelor’s degree</a:t>
            </a:r>
            <a:r>
              <a:rPr lang="en" sz="1800"/>
              <a:t> in any engineering field was </a:t>
            </a:r>
            <a:r>
              <a:rPr lang="en" sz="1800" u="sng"/>
              <a:t>just 18.4%</a:t>
            </a:r>
            <a:r>
              <a:rPr lang="en" sz="1800"/>
              <a:t>.</a:t>
            </a:r>
          </a:p>
          <a:p>
            <a:pPr rtl="0">
              <a:spcBef>
                <a:spcPts val="0"/>
              </a:spcBef>
              <a:buNone/>
            </a:pPr>
            <a:endParaRPr sz="1800"/>
          </a:p>
          <a:p>
            <a:pPr lvl="0" rtl="0">
              <a:spcBef>
                <a:spcPts val="0"/>
              </a:spcBef>
              <a:buNone/>
            </a:pPr>
            <a:endParaRPr sz="1800"/>
          </a:p>
        </p:txBody>
      </p:sp>
      <p:pic>
        <p:nvPicPr>
          <p:cNvPr id="57" name="Shape 5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734660" y="271975"/>
            <a:ext cx="1923088" cy="791400"/>
          </a:xfrm>
          <a:prstGeom prst="rect">
            <a:avLst/>
          </a:prstGeom>
          <a:noFill/>
          <a:ln w="9525" cap="flat">
            <a:solidFill>
              <a:srgbClr val="000000"/>
            </a:solidFill>
            <a:prstDash val="dashDot"/>
            <a:round/>
            <a:headEnd type="none" w="med" len="med"/>
            <a:tailEnd type="none" w="med" len="med"/>
          </a:ln>
        </p:spPr>
      </p:pic>
      <p:pic>
        <p:nvPicPr>
          <p:cNvPr id="58" name="Shape 58"/>
          <p:cNvPicPr preferRelativeResize="0"/>
          <p:nvPr/>
        </p:nvPicPr>
        <p:blipFill rotWithShape="1">
          <a:blip r:embed="rId4">
            <a:alphaModFix/>
          </a:blip>
          <a:srcRect b="43817"/>
          <a:stretch/>
        </p:blipFill>
        <p:spPr>
          <a:xfrm>
            <a:off x="1903787" y="3988750"/>
            <a:ext cx="5336425" cy="10999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BUT REALLY… WHY?</a:t>
            </a:r>
          </a:p>
        </p:txBody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 sz="1800"/>
              <a:t>We have a major engineering skills shortage, not just in the US but worldwide.</a:t>
            </a:r>
          </a:p>
          <a:p>
            <a:pPr rtl="0">
              <a:spcBef>
                <a:spcPts val="0"/>
              </a:spcBef>
              <a:buNone/>
            </a:pPr>
            <a:endParaRPr sz="1800"/>
          </a:p>
          <a:p>
            <a:pPr rtl="0">
              <a:spcBef>
                <a:spcPts val="0"/>
              </a:spcBef>
              <a:buNone/>
            </a:pPr>
            <a:r>
              <a:rPr lang="en" sz="1800"/>
              <a:t>We are missing out on the engineering inputs, ideas, and innovations of HALF of our population!</a:t>
            </a:r>
          </a:p>
          <a:p>
            <a:pPr rtl="0">
              <a:spcBef>
                <a:spcPts val="0"/>
              </a:spcBef>
              <a:buNone/>
            </a:pPr>
            <a:endParaRPr sz="1800"/>
          </a:p>
          <a:p>
            <a:pPr lvl="0" rtl="0">
              <a:spcBef>
                <a:spcPts val="0"/>
              </a:spcBef>
              <a:buNone/>
            </a:pPr>
            <a:r>
              <a:rPr lang="en" sz="1800"/>
              <a:t>“Women’s voices are essential to the problem solving and innovation that is at the heart of engineering. We must re-imagine what an engineer and a leader looks like so we can tap into this critical half of the human talent pool.”</a:t>
            </a:r>
          </a:p>
        </p:txBody>
      </p:sp>
      <p:pic>
        <p:nvPicPr>
          <p:cNvPr id="65" name="Shape 6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734660" y="271975"/>
            <a:ext cx="1923088" cy="791400"/>
          </a:xfrm>
          <a:prstGeom prst="rect">
            <a:avLst/>
          </a:prstGeom>
          <a:noFill/>
          <a:ln w="9525" cap="flat">
            <a:solidFill>
              <a:srgbClr val="000000"/>
            </a:solidFill>
            <a:prstDash val="dashDot"/>
            <a:round/>
            <a:headEnd type="none" w="med" len="med"/>
            <a:tailEnd type="none" w="med" len="med"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WHAT WE DO</a:t>
            </a:r>
          </a:p>
        </p:txBody>
      </p:sp>
      <p:sp>
        <p:nvSpPr>
          <p:cNvPr id="71" name="Shape 71"/>
          <p:cNvSpPr txBox="1">
            <a:spLocks noGrp="1"/>
          </p:cNvSpPr>
          <p:nvPr>
            <p:ph type="body" idx="1"/>
          </p:nvPr>
        </p:nvSpPr>
        <p:spPr>
          <a:xfrm>
            <a:off x="457200" y="971550"/>
            <a:ext cx="8229600" cy="41219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175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AutoNum type="arabicPeriod"/>
            </a:pPr>
            <a:r>
              <a:rPr lang="en" sz="1400" b="1"/>
              <a:t>Robotics Workshops at Local Schools</a:t>
            </a:r>
            <a:r>
              <a:rPr lang="en" sz="1400"/>
              <a:t> - Our Main Activity!</a:t>
            </a:r>
          </a:p>
          <a:p>
            <a:pPr marL="457200" lvl="0" indent="0" rtl="0">
              <a:spcBef>
                <a:spcPts val="0"/>
              </a:spcBef>
              <a:buNone/>
            </a:pPr>
            <a:r>
              <a:rPr lang="en" sz="1400"/>
              <a:t>Consists of an introduction to engineering, building and programming LEGO NXT robots</a:t>
            </a:r>
          </a:p>
          <a:p>
            <a:pPr marL="457200" lvl="0" indent="0" rtl="0">
              <a:spcBef>
                <a:spcPts val="0"/>
              </a:spcBef>
              <a:buNone/>
            </a:pPr>
            <a:endParaRPr sz="1400"/>
          </a:p>
          <a:p>
            <a:pPr marL="457200" lvl="0" indent="-3175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AutoNum type="arabicPeriod"/>
            </a:pPr>
            <a:r>
              <a:rPr lang="en" sz="1400" b="1"/>
              <a:t>Engineering Workshops/Events in the Community</a:t>
            </a:r>
          </a:p>
          <a:p>
            <a:pPr marL="457200" lvl="0" indent="0" rtl="0">
              <a:spcBef>
                <a:spcPts val="0"/>
              </a:spcBef>
              <a:buNone/>
            </a:pPr>
            <a:r>
              <a:rPr lang="en" sz="1400"/>
              <a:t>Conduct workshops in community centers, libraries, GT campus, work offices, etc!</a:t>
            </a:r>
          </a:p>
          <a:p>
            <a:pPr marL="457200" lvl="0" indent="0" rtl="0">
              <a:spcBef>
                <a:spcPts val="0"/>
              </a:spcBef>
              <a:buNone/>
            </a:pPr>
            <a:endParaRPr sz="1400"/>
          </a:p>
          <a:p>
            <a:pPr marL="457200" lvl="0" indent="-3175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AutoNum type="arabicPeriod"/>
            </a:pPr>
            <a:r>
              <a:rPr lang="en" sz="1400" b="1"/>
              <a:t>SINE (Seminar Inducting New Executives)</a:t>
            </a:r>
          </a:p>
          <a:p>
            <a:pPr marL="457200" lvl="0" indent="0" rtl="0">
              <a:spcBef>
                <a:spcPts val="0"/>
              </a:spcBef>
              <a:buNone/>
            </a:pPr>
            <a:r>
              <a:rPr lang="en" sz="1400"/>
              <a:t>Annual regional conference to train new executives and re-energize returning execs</a:t>
            </a:r>
          </a:p>
          <a:p>
            <a:pPr marL="457200" lvl="0" indent="0" rtl="0">
              <a:spcBef>
                <a:spcPts val="0"/>
              </a:spcBef>
              <a:buNone/>
            </a:pPr>
            <a:r>
              <a:rPr lang="en" sz="1400"/>
              <a:t>Opportunity for chapters to meet, share best practices, and network</a:t>
            </a:r>
          </a:p>
          <a:p>
            <a:pPr marL="457200" lvl="0" indent="0" rtl="0">
              <a:spcBef>
                <a:spcPts val="0"/>
              </a:spcBef>
              <a:buNone/>
            </a:pPr>
            <a:endParaRPr sz="1400"/>
          </a:p>
          <a:p>
            <a:pPr marL="457200" lvl="0" indent="-3175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AutoNum type="arabicPeriod"/>
            </a:pPr>
            <a:r>
              <a:rPr lang="en" sz="1400" b="1"/>
              <a:t>Robogals Science Challenge</a:t>
            </a:r>
          </a:p>
          <a:p>
            <a:pPr marL="457200" lvl="0" indent="0" rtl="0">
              <a:spcBef>
                <a:spcPts val="0"/>
              </a:spcBef>
              <a:buNone/>
            </a:pPr>
            <a:r>
              <a:rPr lang="en" sz="1400"/>
              <a:t>Web-based competition where students conduct a STEM related experiment, document it, and submit it to for a prize!</a:t>
            </a:r>
          </a:p>
          <a:p>
            <a:pPr marL="457200" lvl="0" indent="0" rtl="0">
              <a:spcBef>
                <a:spcPts val="0"/>
              </a:spcBef>
              <a:buNone/>
            </a:pPr>
            <a:r>
              <a:rPr lang="en" sz="1400"/>
              <a:t>To be introduced in the North American Region!</a:t>
            </a:r>
          </a:p>
        </p:txBody>
      </p:sp>
      <p:pic>
        <p:nvPicPr>
          <p:cNvPr id="72" name="Shape 7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734660" y="271975"/>
            <a:ext cx="1923088" cy="791400"/>
          </a:xfrm>
          <a:prstGeom prst="rect">
            <a:avLst/>
          </a:prstGeom>
          <a:noFill/>
          <a:ln w="9525" cap="flat">
            <a:solidFill>
              <a:srgbClr val="000000"/>
            </a:solidFill>
            <a:prstDash val="dashDot"/>
            <a:round/>
            <a:headEnd type="none" w="med" len="med"/>
            <a:tailEnd type="none" w="med" len="med"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WORKSHOPS</a:t>
            </a:r>
          </a:p>
        </p:txBody>
      </p:sp>
      <p:sp>
        <p:nvSpPr>
          <p:cNvPr id="78" name="Shape 78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17204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 sz="2200" u="sng"/>
              <a:t>Who</a:t>
            </a:r>
            <a:r>
              <a:rPr lang="en" sz="2200"/>
              <a:t>: K-12th grade with focus on 4th-8th grade girls*</a:t>
            </a:r>
          </a:p>
          <a:p>
            <a:pPr rtl="0">
              <a:spcBef>
                <a:spcPts val="0"/>
              </a:spcBef>
              <a:buNone/>
            </a:pPr>
            <a:r>
              <a:rPr lang="en" sz="2200" u="sng"/>
              <a:t>Where</a:t>
            </a:r>
            <a:r>
              <a:rPr lang="en" sz="2200"/>
              <a:t>: Mainly local schools around Atlanta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2200" u="sng"/>
              <a:t>What</a:t>
            </a:r>
            <a:r>
              <a:rPr lang="en" sz="2200"/>
              <a:t>: Focus on robotics workshops using the LEGO Mindstorms NXTs</a:t>
            </a:r>
          </a:p>
          <a:p>
            <a:pPr lvl="0" rtl="0">
              <a:spcBef>
                <a:spcPts val="0"/>
              </a:spcBef>
              <a:buNone/>
            </a:pPr>
            <a:endParaRPr sz="2200"/>
          </a:p>
        </p:txBody>
      </p:sp>
      <p:pic>
        <p:nvPicPr>
          <p:cNvPr id="79" name="Shape 7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734660" y="271975"/>
            <a:ext cx="1923088" cy="791400"/>
          </a:xfrm>
          <a:prstGeom prst="rect">
            <a:avLst/>
          </a:prstGeom>
          <a:noFill/>
          <a:ln w="9525" cap="flat">
            <a:solidFill>
              <a:srgbClr val="000000"/>
            </a:solidFill>
            <a:prstDash val="dashDot"/>
            <a:round/>
            <a:headEnd type="none" w="med" len="med"/>
            <a:tailEnd type="none" w="med" len="med"/>
          </a:ln>
        </p:spPr>
      </p:pic>
      <p:pic>
        <p:nvPicPr>
          <p:cNvPr id="80" name="Shape 8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010725" y="2518750"/>
            <a:ext cx="3133274" cy="2624750"/>
          </a:xfrm>
          <a:prstGeom prst="rect">
            <a:avLst/>
          </a:prstGeom>
          <a:noFill/>
          <a:ln>
            <a:noFill/>
          </a:ln>
        </p:spPr>
      </p:pic>
      <p:sp>
        <p:nvSpPr>
          <p:cNvPr id="81" name="Shape 81"/>
          <p:cNvSpPr txBox="1"/>
          <p:nvPr/>
        </p:nvSpPr>
        <p:spPr>
          <a:xfrm>
            <a:off x="457200" y="2920650"/>
            <a:ext cx="5970900" cy="1983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600"/>
              </a:spcBef>
              <a:buNone/>
            </a:pPr>
            <a:r>
              <a:rPr lang="en" sz="2200">
                <a:solidFill>
                  <a:schemeClr val="dk1"/>
                </a:solidFill>
              </a:rPr>
              <a:t>Alternative STEM workshops include</a:t>
            </a:r>
          </a:p>
          <a:p>
            <a:pPr rtl="0">
              <a:spcBef>
                <a:spcPts val="0"/>
              </a:spcBef>
              <a:buNone/>
            </a:pPr>
            <a:r>
              <a:rPr lang="en" sz="2200">
                <a:solidFill>
                  <a:schemeClr val="dk1"/>
                </a:solidFill>
              </a:rPr>
              <a:t>non-tech (spaghetti towers) and high tech (teaching coding skills, 3D modeling software, etc) workshops</a:t>
            </a:r>
          </a:p>
          <a:p>
            <a:pPr rtl="0">
              <a:spcBef>
                <a:spcPts val="0"/>
              </a:spcBef>
              <a:buNone/>
            </a:pPr>
            <a:endParaRPr sz="2200">
              <a:solidFill>
                <a:schemeClr val="dk1"/>
              </a:solidFill>
            </a:endParaRPr>
          </a:p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chemeClr val="dk1"/>
                </a:solidFill>
              </a:rPr>
              <a:t>*Middle school is a critical decision-making time for female students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COMMITTEES</a:t>
            </a:r>
          </a:p>
        </p:txBody>
      </p:sp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457200" y="1123950"/>
            <a:ext cx="8229600" cy="37838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 sz="2000"/>
              <a:t>If you have an idea, start a COMMITTEE!</a:t>
            </a:r>
          </a:p>
          <a:p>
            <a:pPr rtl="0">
              <a:spcBef>
                <a:spcPts val="0"/>
              </a:spcBef>
              <a:buNone/>
            </a:pPr>
            <a:endParaRPr sz="2000"/>
          </a:p>
          <a:p>
            <a:pPr rtl="0">
              <a:spcBef>
                <a:spcPts val="0"/>
              </a:spcBef>
              <a:buNone/>
            </a:pPr>
            <a:r>
              <a:rPr lang="en" sz="2000"/>
              <a:t>Committees allow our volunteers to take charge of an idea or goal for Robogals and implement it!</a:t>
            </a:r>
          </a:p>
          <a:p>
            <a:pPr rtl="0">
              <a:spcBef>
                <a:spcPts val="0"/>
              </a:spcBef>
              <a:buNone/>
            </a:pPr>
            <a:endParaRPr sz="2000"/>
          </a:p>
          <a:p>
            <a:pPr rtl="0">
              <a:spcBef>
                <a:spcPts val="0"/>
              </a:spcBef>
              <a:buNone/>
            </a:pPr>
            <a:r>
              <a:rPr lang="en" sz="2000"/>
              <a:t>Want to teach a STEM skill not yet discussed?</a:t>
            </a:r>
          </a:p>
          <a:p>
            <a:pPr rtl="0">
              <a:spcBef>
                <a:spcPts val="0"/>
              </a:spcBef>
              <a:buNone/>
            </a:pPr>
            <a:r>
              <a:rPr lang="en" sz="2000"/>
              <a:t>Want to start a specific STEM program in your local town?</a:t>
            </a:r>
          </a:p>
          <a:p>
            <a:pPr rtl="0">
              <a:spcBef>
                <a:spcPts val="0"/>
              </a:spcBef>
              <a:buNone/>
            </a:pPr>
            <a:r>
              <a:rPr lang="en" sz="2000"/>
              <a:t>Want to explore alternative robots for Robogals besides the NXTs?</a:t>
            </a:r>
          </a:p>
          <a:p>
            <a:pPr rtl="0">
              <a:spcBef>
                <a:spcPts val="0"/>
              </a:spcBef>
              <a:buNone/>
            </a:pPr>
            <a:r>
              <a:rPr lang="en" sz="2000"/>
              <a:t>Want to bring the Robogals Science Challenge to North America?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2000"/>
              <a:t>Then start a committee!</a:t>
            </a:r>
          </a:p>
          <a:p>
            <a:pPr lvl="0" rtl="0">
              <a:spcBef>
                <a:spcPts val="0"/>
              </a:spcBef>
              <a:buNone/>
            </a:pPr>
            <a:endParaRPr sz="2000"/>
          </a:p>
        </p:txBody>
      </p:sp>
      <p:pic>
        <p:nvPicPr>
          <p:cNvPr id="88" name="Shape 8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734660" y="271975"/>
            <a:ext cx="1923088" cy="791400"/>
          </a:xfrm>
          <a:prstGeom prst="rect">
            <a:avLst/>
          </a:prstGeom>
          <a:noFill/>
          <a:ln w="9525" cap="flat">
            <a:solidFill>
              <a:srgbClr val="000000"/>
            </a:solidFill>
            <a:prstDash val="dashDot"/>
            <a:round/>
            <a:headEnd type="none" w="med" len="med"/>
            <a:tailEnd type="none" w="med" len="med"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UPCOMING EVENTS</a:t>
            </a:r>
          </a:p>
        </p:txBody>
      </p:sp>
      <p:sp>
        <p:nvSpPr>
          <p:cNvPr id="94" name="Shape 94"/>
          <p:cNvSpPr txBox="1">
            <a:spLocks noGrp="1"/>
          </p:cNvSpPr>
          <p:nvPr>
            <p:ph type="body" idx="1"/>
          </p:nvPr>
        </p:nvSpPr>
        <p:spPr>
          <a:xfrm>
            <a:off x="457200" y="895350"/>
            <a:ext cx="8229600" cy="41483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514350" lvl="0" indent="-285750" rtl="0">
              <a:spcBef>
                <a:spcPts val="0"/>
              </a:spcBef>
              <a:buClr>
                <a:schemeClr val="dk1"/>
              </a:buClr>
              <a:buSzPct val="100000"/>
              <a:buFont typeface="Lucida Grande"/>
              <a:buChar char="-"/>
            </a:pPr>
            <a:r>
              <a:rPr lang="en" sz="1800" u="sng" dirty="0" smtClean="0">
                <a:solidFill>
                  <a:schemeClr val="dk1"/>
                </a:solidFill>
              </a:rPr>
              <a:t>March </a:t>
            </a:r>
            <a:r>
              <a:rPr lang="en" sz="1800" u="sng" dirty="0">
                <a:solidFill>
                  <a:schemeClr val="dk1"/>
                </a:solidFill>
              </a:rPr>
              <a:t>23rd</a:t>
            </a:r>
            <a:r>
              <a:rPr lang="en" sz="1800" dirty="0">
                <a:solidFill>
                  <a:schemeClr val="dk1"/>
                </a:solidFill>
              </a:rPr>
              <a:t> - Workshop 1 with GVP (1 class)</a:t>
            </a:r>
          </a:p>
          <a:p>
            <a:pPr marL="457200" lvl="0" indent="457200" rtl="0">
              <a:spcBef>
                <a:spcPts val="0"/>
              </a:spcBef>
              <a:buSzPct val="61111"/>
              <a:buNone/>
            </a:pPr>
            <a:r>
              <a:rPr lang="en" sz="1800" dirty="0">
                <a:solidFill>
                  <a:schemeClr val="dk1"/>
                </a:solidFill>
              </a:rPr>
              <a:t>3:45pm-4:45pm</a:t>
            </a:r>
          </a:p>
          <a:p>
            <a:pPr marL="457200" lvl="0" indent="-3429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-"/>
            </a:pPr>
            <a:r>
              <a:rPr lang="en" sz="1800" u="sng" dirty="0"/>
              <a:t>March 24th</a:t>
            </a:r>
            <a:r>
              <a:rPr lang="en" sz="1800" dirty="0"/>
              <a:t> - Volunteer Training Session: REQ for Workshop 2</a:t>
            </a:r>
          </a:p>
          <a:p>
            <a:pPr rtl="0">
              <a:spcBef>
                <a:spcPts val="0"/>
              </a:spcBef>
              <a:buNone/>
            </a:pPr>
            <a:r>
              <a:rPr lang="en" sz="1800" dirty="0"/>
              <a:t>		6pm - 7pm in Klaus 2448</a:t>
            </a:r>
          </a:p>
          <a:p>
            <a:pPr marL="457200" lvl="0" indent="-3429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-"/>
            </a:pPr>
            <a:r>
              <a:rPr lang="en" sz="1800" u="sng" dirty="0"/>
              <a:t>March 26th</a:t>
            </a:r>
            <a:r>
              <a:rPr lang="en" sz="1800" dirty="0"/>
              <a:t> - Workshop 2 with GVP (3 classes)</a:t>
            </a:r>
          </a:p>
          <a:p>
            <a:pPr marL="0" indent="0" rtl="0">
              <a:spcBef>
                <a:spcPts val="0"/>
              </a:spcBef>
              <a:buNone/>
            </a:pPr>
            <a:r>
              <a:rPr lang="en" sz="1800" dirty="0"/>
              <a:t>		8:45am - 12pm</a:t>
            </a:r>
          </a:p>
          <a:p>
            <a:pPr marL="457200" lvl="0" indent="-3429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-"/>
            </a:pPr>
            <a:r>
              <a:rPr lang="en" sz="1800" u="sng" dirty="0"/>
              <a:t>March 29th</a:t>
            </a:r>
            <a:r>
              <a:rPr lang="en" sz="1800" dirty="0"/>
              <a:t> - Kids@Kollege</a:t>
            </a:r>
          </a:p>
          <a:p>
            <a:pPr marL="0" lvl="0" indent="0" rtl="0">
              <a:spcBef>
                <a:spcPts val="0"/>
              </a:spcBef>
              <a:buNone/>
            </a:pPr>
            <a:r>
              <a:rPr lang="en" sz="1800" dirty="0"/>
              <a:t>		10am - 5pm (400+ kids!!)</a:t>
            </a:r>
          </a:p>
          <a:p>
            <a:pPr marL="0" indent="0" rtl="0">
              <a:spcBef>
                <a:spcPts val="0"/>
              </a:spcBef>
              <a:buNone/>
            </a:pPr>
            <a:endParaRPr sz="1800" dirty="0"/>
          </a:p>
          <a:p>
            <a:pPr marL="0" indent="0" rtl="0">
              <a:spcBef>
                <a:spcPts val="0"/>
              </a:spcBef>
              <a:buNone/>
            </a:pPr>
            <a:r>
              <a:rPr lang="en" sz="1800" dirty="0"/>
              <a:t>GVP: The Global Village Project is a special purpose middle school for refugee girls who have had interrupted or no education. </a:t>
            </a:r>
          </a:p>
          <a:p>
            <a:pPr marL="0" lvl="0" indent="0" rtl="0">
              <a:spcBef>
                <a:spcPts val="0"/>
              </a:spcBef>
              <a:buNone/>
            </a:pPr>
            <a:r>
              <a:rPr lang="en" sz="1800" dirty="0"/>
              <a:t>1 hour per class (8-13 girls), robots will be prebuilt</a:t>
            </a:r>
          </a:p>
        </p:txBody>
      </p:sp>
      <p:pic>
        <p:nvPicPr>
          <p:cNvPr id="95" name="Shape 9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734660" y="271975"/>
            <a:ext cx="1923088" cy="791400"/>
          </a:xfrm>
          <a:prstGeom prst="rect">
            <a:avLst/>
          </a:prstGeom>
          <a:noFill/>
          <a:ln w="9525" cap="flat">
            <a:solidFill>
              <a:srgbClr val="000000"/>
            </a:solidFill>
            <a:prstDash val="dashDot"/>
            <a:round/>
            <a:headEnd type="none" w="med" len="med"/>
            <a:tailEnd type="none" w="med" len="med"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theme/theme1.xml><?xml version="1.0" encoding="utf-8"?>
<a:theme xmlns:a="http://schemas.openxmlformats.org/drawingml/2006/main" name="light-gradient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557</Words>
  <Application>Microsoft Macintosh PowerPoint</Application>
  <PresentationFormat>On-screen Show (16:9)</PresentationFormat>
  <Paragraphs>75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light-gradient</vt:lpstr>
      <vt:lpstr>Robogals Info Session</vt:lpstr>
      <vt:lpstr>WHO WE ARE</vt:lpstr>
      <vt:lpstr>ABOUT</vt:lpstr>
      <vt:lpstr>WHY?</vt:lpstr>
      <vt:lpstr>BUT REALLY… WHY?</vt:lpstr>
      <vt:lpstr>WHAT WE DO</vt:lpstr>
      <vt:lpstr>WORKSHOPS</vt:lpstr>
      <vt:lpstr>COMMITTEES</vt:lpstr>
      <vt:lpstr>UPCOMING EVENTS</vt:lpstr>
      <vt:lpstr>HOW TO JOIN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Robogals Info Session</dc:title>
  <cp:lastModifiedBy>Cherish Weiler</cp:lastModifiedBy>
  <cp:revision>1</cp:revision>
  <dcterms:modified xsi:type="dcterms:W3CDTF">2015-03-11T00:48:46Z</dcterms:modified>
</cp:coreProperties>
</file>